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sldIdLst>
    <p:sldId id="256" r:id="rId6"/>
    <p:sldId id="260" r:id="rId7"/>
    <p:sldId id="263" r:id="rId8"/>
    <p:sldId id="266" r:id="rId9"/>
    <p:sldId id="269" r:id="rId10"/>
  </p:sldIdLst>
  <p:sldSz cx="7556500" cy="10680700"/>
  <p:notesSz cx="7556500" cy="10680700"/>
  <p:custDataLst>
    <p:tags r:id="rId1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3.jpeg" /><Relationship Id="rId4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3.jpeg" /><Relationship Id="rId5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280160" y="8765920"/>
            <a:ext cx="5067300" cy="1304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6319" y="3157981"/>
            <a:ext cx="5489575" cy="489102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31969" y="1311886"/>
            <a:ext cx="2391643" cy="6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9"/>
              </a:lnSpc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rgbClr val="4F81BD"/>
                </a:solidFill>
                <a:latin typeface="Cambria"/>
                <a:cs typeface="Cambria"/>
              </a:rPr>
              <a:t>Variables</a:t>
            </a:r>
            <a:r>
              <a:rPr sz="2000" b="1" spc="513">
                <a:solidFill>
                  <a:srgbClr val="4F81BD"/>
                </a:solidFill>
                <a:latin typeface="Cambria"/>
                <a:cs typeface="Cambria"/>
              </a:rPr>
              <a:t> </a:t>
            </a:r>
            <a:r>
              <a:rPr sz="2000" b="1">
                <a:solidFill>
                  <a:srgbClr val="4F81BD"/>
                </a:solidFill>
                <a:latin typeface="MDPGTF+Times New Roman,Bold"/>
                <a:cs typeface="MDPGTF+Times New Roman,Bold"/>
              </a:rPr>
              <a:t>غيراتꢀالم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1552" y="1655214"/>
            <a:ext cx="6901821" cy="118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ꢇꢈنꢈبي ىꢅꢆ ꢄيحتو ꢃأ ꢃيمك</a:t>
            </a:r>
            <a:r>
              <a:rPr sz="1400" spc="17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و الذاكرة ꢁꢂ</a:t>
            </a:r>
            <a:r>
              <a:rPr sz="1400" spc="-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تخزينى</a:t>
            </a:r>
            <a:r>
              <a:rPr sz="1400" spc="15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ꢀموق إلى يشير</a:t>
            </a:r>
            <a:r>
              <a:rPr sz="1400" spc="15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هو و</a:t>
            </a:r>
            <a:r>
              <a:rPr sz="1400" spc="14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Variable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المتغير بتعريف</a:t>
            </a:r>
            <a:r>
              <a:rPr sz="1400" spc="2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سنبدأ</a:t>
            </a:r>
          </a:p>
          <a:p>
            <a:pPr marL="38100" marR="0">
              <a:lnSpc>
                <a:spcPts val="1568"/>
              </a:lnSpc>
              <a:spcBef>
                <a:spcPts val="28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سير</a:t>
            </a:r>
            <a:r>
              <a:rPr sz="1400" spc="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ءꢈأثن المتغير هذا ꢄمحتو</a:t>
            </a:r>
            <a:r>
              <a:rPr sz="1400" spc="14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تغيير</a:t>
            </a:r>
            <a:r>
              <a:rPr sz="1400" spc="15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ꢃيمك و ، مجꢈالبرن ꢉبꢈكت ءꢈأثن المتغير تعريف ꢊيت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و ،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ꢉيꢂحر أو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ꢉدديꢆ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0" marR="0">
              <a:lnSpc>
                <a:spcPts val="1568"/>
              </a:lnSpc>
              <a:spcBef>
                <a:spcPts val="2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ꢌل</a:t>
            </a:r>
            <a:r>
              <a:rPr sz="1400" spc="14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متغير ꢋك و ، مجꢈالبرن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سير</a:t>
            </a:r>
            <a:r>
              <a:rPr sz="1400" spc="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ءꢈأثن ꢃمتغيري ودꢎو</a:t>
            </a:r>
            <a:r>
              <a:rPr sz="1400" spc="2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ꢃيمك</a:t>
            </a:r>
            <a:r>
              <a:rPr sz="1400" spc="17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ꢍ و ꢌب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يعرف وحيد</a:t>
            </a:r>
            <a:r>
              <a:rPr sz="1400" spc="23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ꢊاس ꢌل</a:t>
            </a:r>
            <a:r>
              <a:rPr sz="1400" spc="-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متغير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ꢋك و ، مجꢈالبرن</a:t>
            </a:r>
          </a:p>
          <a:p>
            <a:pPr marL="996645" marR="0">
              <a:lnSpc>
                <a:spcPts val="1568"/>
              </a:lnSpc>
              <a:spcBef>
                <a:spcPts val="2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لذاكرةꢈب واحد ꢃꢈمك ꢁꢂ ꢊسꢍا ꢏꢐبن أكثر أو</a:t>
            </a:r>
            <a:r>
              <a:rPr sz="1400" spc="-14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ꢃمتغيري ودꢎو</a:t>
            </a:r>
            <a:r>
              <a:rPr sz="1400" spc="2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ꢃيمك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ꢍ و</a:t>
            </a:r>
            <a:r>
              <a:rPr sz="1400" spc="-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ꢌب يعرف وحيد ꢊاس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16402" y="2741040"/>
            <a:ext cx="4744349" cy="1205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1289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محددة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شروط ꢒꢈاتب ꢑꢎي المتغير</a:t>
            </a:r>
            <a:r>
              <a:rPr sz="1400" spc="-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ꢊاس تحديد</a:t>
            </a:r>
            <a:r>
              <a:rPr sz="1400" spc="2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ندꢆ</a:t>
            </a:r>
          </a:p>
          <a:p>
            <a:pPr marL="0" marR="0">
              <a:lnSpc>
                <a:spcPts val="1713"/>
              </a:lnSpc>
              <a:spcBef>
                <a:spcPts val="120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 :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A,B, …..Y,Z or</a:t>
            </a:r>
            <a:r>
              <a:rPr sz="1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a,b,….,y,z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ꢄيزꢅꢎان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بىꢈꢎه بحرف يبدأ ꢃأ</a:t>
            </a:r>
            <a:r>
              <a:rPr sz="1400" spc="54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.1</a:t>
            </a:r>
          </a:p>
          <a:p>
            <a:pPr marL="1096010" marR="0">
              <a:lnSpc>
                <a:spcPts val="1568"/>
              </a:lnSpc>
              <a:spcBef>
                <a:spcPts val="128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....(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،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،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!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،؟</a:t>
            </a:r>
            <a:r>
              <a:rPr sz="1400" spc="14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ꢉصꢈخ</a:t>
            </a:r>
            <a:r>
              <a:rPr sz="1400" spc="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ꢇꢈمꢓꢆ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ىꢅꢆ ꢄيحتو ꢍأ</a:t>
            </a:r>
            <a:r>
              <a:rPr sz="1400" spc="239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.2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50617" y="3839487"/>
            <a:ext cx="5132902" cy="844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End , Byte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ꢋمث ꢉيꢎالبرم ꢉغꢅال ꢁꢂ ꢉوظꢐالمح ꢇꢈمꢅالك ꢃم</a:t>
            </a:r>
            <a:r>
              <a:rPr sz="1400" spc="-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ꢊالس هذا</a:t>
            </a:r>
            <a:r>
              <a:rPr sz="1400" spc="17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ꢃيكو ꢍأ</a:t>
            </a:r>
            <a:r>
              <a:rPr sz="1400" spc="239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.3</a:t>
            </a:r>
          </a:p>
          <a:p>
            <a:pPr marL="2367407" marR="0">
              <a:lnSpc>
                <a:spcPts val="1568"/>
              </a:lnSpc>
              <a:spcBef>
                <a:spcPts val="12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 spc="-6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حروف و ꢊꢈأرق ꢃيتضم</a:t>
            </a:r>
            <a:r>
              <a:rPr sz="1400" spc="15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قد ꢔالس</a:t>
            </a:r>
            <a:r>
              <a:rPr sz="1400" spc="243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.4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55438" y="4580889"/>
            <a:ext cx="1953592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ꢇالمتغيرا ꢒأنوا ꢃꢆ ꢕسنتحد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0508" y="7920227"/>
            <a:ext cx="6866856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ذةꢂꢈن ꢋداخ ꢌꢆنو و المتغير ꢊاس</a:t>
            </a:r>
            <a:r>
              <a:rPr sz="1400" spc="-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ꢃꢆ ꢃꢓꢆꢘا هو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و المتغير</a:t>
            </a:r>
            <a:r>
              <a:rPr sz="1400" spc="-10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تعريف هو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و ꢇالمتغيرا تكويد ꢁꢂ</a:t>
            </a:r>
            <a:r>
              <a:rPr sz="1400" spc="-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ꢊꢗم زءꢎل ꢁتꢖن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05960" y="8154923"/>
            <a:ext cx="326266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ꢉꢎالبرم ذةꢂꢈن</a:t>
            </a:r>
            <a:r>
              <a:rPr sz="1400" spc="18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ꢋداخ المتغير صور ꢃم</a:t>
            </a:r>
            <a:r>
              <a:rPr sz="1400" spc="-11">
                <a:solidFill>
                  <a:srgbClr val="000000"/>
                </a:solidFill>
                <a:latin typeface="RDRGSE+Arial"/>
                <a:cs typeface="RDRGSE+Arial"/>
              </a:rPr>
              <a:t> 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و ، ꢉꢎالبرم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64684" y="8518016"/>
            <a:ext cx="2735131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RDRGSE+Arial"/>
                <a:cs typeface="RDRGSE+Arial"/>
              </a:rPr>
              <a:t>ꢉꢙبꢈالس ꢇالمتغيرا ꢒأنوا ىꢅꢆ تعريف ꢉꢅأمث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3007740"/>
            <a:ext cx="5794883" cy="68865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3007740"/>
            <a:ext cx="5579490" cy="68865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4773" y="1313492"/>
            <a:ext cx="5449677" cy="880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ةꢆمتبꢃا لشروطꢃ عهꢂاتب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Variable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رꢅمتغꢃا ꢄاس</a:t>
            </a:r>
            <a:r>
              <a:rPr sz="1400" spc="-10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بةꢂكت عند بقةꢂسꢃا مثلةꢁا في</a:t>
            </a:r>
            <a:r>
              <a:rPr sz="1400" spc="11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حظꢀ</a:t>
            </a:r>
            <a:r>
              <a:rPr sz="1400" spc="773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GKRWSS+Symbol"/>
                <a:cs typeface="GKRWSS+Symbol"/>
              </a:rPr>
              <a:t></a:t>
            </a:r>
          </a:p>
          <a:p>
            <a:pPr marL="486536" marR="0">
              <a:lnSpc>
                <a:spcPts val="1720"/>
              </a:lnSpc>
              <a:spcBef>
                <a:spcPts val="12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" ".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صꢅꢌتن متيꢋع ꢊꢅب ꢉꢂكلمꢃا ꢈنكت</a:t>
            </a:r>
            <a:r>
              <a:rPr sz="1400" spc="15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String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رꢅمتغꢃا ꢇꢅرꢆلتꢃ نسبةꢃꢂب</a:t>
            </a:r>
            <a:r>
              <a:rPr sz="1400" spc="773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GKRWSS+Symbol"/>
                <a:cs typeface="GKRWSS+Symbol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69845" y="2084636"/>
            <a:ext cx="5225345" cy="493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ꢍأ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ꢇبحرو</a:t>
            </a:r>
            <a:r>
              <a:rPr sz="1400" spc="17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مكتوبةꢃا ꢊع</a:t>
            </a:r>
            <a:r>
              <a:rPr sz="1400" spc="18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capital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ꢇبحرو مكتوبةꢃا ꢉꢂكلمꢃا ꢇتختل</a:t>
            </a:r>
            <a:r>
              <a:rPr sz="1400" spc="18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ꢀ</a:t>
            </a:r>
            <a:r>
              <a:rPr sz="1400" spc="757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GKRWSS+Symbol"/>
                <a:cs typeface="GKRWSS+Symbol"/>
              </a:rPr>
              <a:t>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4057" y="2345586"/>
            <a:ext cx="1841521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myInteger=myinteger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70554" y="2720654"/>
            <a:ext cx="3862163" cy="847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5"/>
              </a:lnSpc>
              <a:spcBef>
                <a:spcPct val="0"/>
              </a:spcBef>
              <a:spcAft>
                <a:spcPct val="0"/>
              </a:spcAft>
            </a:pP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برمجةꢃا ꢐفذꢂن في</a:t>
            </a:r>
            <a:r>
              <a:rPr sz="1400" u="sng" spc="-11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هꢏꢅرꢆت و رꢅمتغ</a:t>
            </a:r>
            <a:r>
              <a:rPr sz="1400" u="sng" spc="11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بةꢂكت</a:t>
            </a:r>
            <a:r>
              <a:rPr sz="1400" u="sng" spc="14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ةꢅꢏꢅك</a:t>
            </a:r>
            <a:r>
              <a:rPr sz="1400" u="sng" spc="10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على</a:t>
            </a:r>
            <a:r>
              <a:rPr sz="1400" u="sng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sz="1400" u="sng">
                <a:solidFill>
                  <a:srgbClr val="000000"/>
                </a:solidFill>
                <a:latin typeface="FVNACC+Arial"/>
                <a:cs typeface="FVNACC+Arial"/>
              </a:rPr>
              <a:t>ꢎꢂمث</a:t>
            </a:r>
            <a:r>
              <a:rPr sz="1400" u="sng">
                <a:solidFill>
                  <a:srgbClr val="000000"/>
                </a:solidFill>
                <a:latin typeface="GKRWSS+Symbol"/>
                <a:cs typeface="GKRWSS+Symbol"/>
              </a:rPr>
              <a:t>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</a:p>
          <a:p>
            <a:pPr marL="2132710" marR="0">
              <a:lnSpc>
                <a:spcPts val="1568"/>
              </a:lnSpc>
              <a:spcBef>
                <a:spcPts val="1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دꢅجد ꢒمشرو ꢑانش</a:t>
            </a:r>
            <a:r>
              <a:rPr sz="1400" spc="167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70905" y="3463797"/>
            <a:ext cx="1324752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يꢃꢂتꢃꢂك ممهꢌ</a:t>
            </a:r>
            <a:r>
              <a:rPr sz="1400" spc="164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82745" y="6724673"/>
            <a:ext cx="2796290" cy="84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Button </a:t>
            </a:r>
            <a:r>
              <a:rPr sz="1400" spc="-12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على</a:t>
            </a:r>
            <a:r>
              <a:rPr sz="1400" spc="20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Double Click 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اضغط</a:t>
            </a:r>
            <a:r>
              <a:rPr sz="1400" spc="157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</a:p>
          <a:p>
            <a:pPr marL="1545716" marR="0">
              <a:lnSpc>
                <a:spcPts val="1568"/>
              </a:lnSpc>
              <a:spcBef>
                <a:spcPts val="12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FVNACC+Arial"/>
                <a:cs typeface="FVNACC+Arial"/>
              </a:rPr>
              <a:t>تىꢓا ꢈاكت</a:t>
            </a:r>
            <a:r>
              <a:rPr sz="1400" spc="161">
                <a:solidFill>
                  <a:srgbClr val="000000"/>
                </a:solidFill>
                <a:latin typeface="FVNACC+Arial"/>
                <a:cs typeface="FVNACC+Arial"/>
              </a:rPr>
              <a:t> </a:t>
            </a: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42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6460490" y="1329435"/>
            <a:ext cx="1524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45895" y="1925066"/>
            <a:ext cx="5358587" cy="81407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45895" y="1925066"/>
            <a:ext cx="5143194" cy="81407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9548" y="1312314"/>
            <a:ext cx="6412317" cy="71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504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كتابة ꢃدꢆ</a:t>
            </a:r>
            <a:r>
              <a:rPr sz="1400" spc="2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ندꢆ و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" "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صꢂꢇتن</a:t>
            </a:r>
            <a:r>
              <a:rPr sz="1400" spc="21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متىꢅꢆ</a:t>
            </a:r>
            <a:r>
              <a:rPr sz="1400" spc="15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في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string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ꢁꢂلتعرꢄ كتابة ꢃتꢂ :</a:t>
            </a:r>
            <a:r>
              <a:rPr sz="1400" spc="14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String</a:t>
            </a:r>
            <a:r>
              <a:rPr sz="1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ꢁꢂتعر في حظةꢀم</a:t>
            </a:r>
          </a:p>
          <a:p>
            <a:pPr marL="0" marR="0">
              <a:lnSpc>
                <a:spcPts val="1568"/>
              </a:lnSpc>
              <a:spcBef>
                <a:spcPts val="28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ꢋرمثاꢂلمتغꢄ ꢉتضمنꢂ</a:t>
            </a:r>
            <a:r>
              <a:rPr sz="1400" spc="14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ما</a:t>
            </a:r>
            <a:r>
              <a:rPr sz="1400" spc="17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ꢊꢂل</a:t>
            </a:r>
            <a:r>
              <a:rPr sz="1400" spc="11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و آخر</a:t>
            </a:r>
            <a:r>
              <a:rPr sz="1400" spc="-11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رꢂلمتغ ꢃسꢄ</a:t>
            </a:r>
            <a:r>
              <a:rPr sz="1400" spc="-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ꢉإن ىꢅꢆ ꢃهꢂꢅꢆ لبرنامجꢄ ꢁتعرꢂس</a:t>
            </a:r>
            <a:r>
              <a:rPr sz="1400" spc="14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صꢂꢇلتنꢄ ꢈماꢀꢆ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26714" y="5247663"/>
            <a:ext cx="4502022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hello world</a:t>
            </a:r>
            <a:r>
              <a:rPr sz="1400" spc="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رسالة ꢍتضمꢂ و</a:t>
            </a:r>
            <a:r>
              <a:rPr sz="1400" spc="398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hello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اءꢆكو</a:t>
            </a:r>
            <a:r>
              <a:rPr sz="1400" spc="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يꢌ صꢂꢇلتنꢄ متيꢀꢆ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72" y="5809810"/>
            <a:ext cx="6848855" cy="102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9605" marR="0">
              <a:lnSpc>
                <a:spcPts val="1887"/>
              </a:lnSpc>
              <a:spcBef>
                <a:spcPct val="0"/>
              </a:spcBef>
              <a:spcAft>
                <a:spcPct val="0"/>
              </a:spcAft>
            </a:pPr>
            <a:r>
              <a:rPr sz="1700" b="1">
                <a:solidFill>
                  <a:srgbClr val="365F91"/>
                </a:solidFill>
                <a:latin typeface="GODQUA+Times New Roman,Bold"/>
                <a:cs typeface="GODQUA+Times New Roman,Bold"/>
              </a:rPr>
              <a:t>؟ غيراتꢀالم عرفꢁ</a:t>
            </a:r>
            <a:r>
              <a:rPr sz="1700" b="1" spc="11">
                <a:solidFill>
                  <a:srgbClr val="365F91"/>
                </a:solidFill>
                <a:latin typeface="GODQUA+Times New Roman,Bold"/>
                <a:cs typeface="GODQUA+Times New Roman,Bold"/>
              </a:rPr>
              <a:t> </a:t>
            </a:r>
            <a:r>
              <a:rPr sz="1700" b="1">
                <a:solidFill>
                  <a:srgbClr val="365F91"/>
                </a:solidFill>
                <a:latin typeface="GODQUA+Times New Roman,Bold"/>
                <a:cs typeface="GODQUA+Times New Roman,Bold"/>
              </a:rPr>
              <a:t>ꢂكي</a:t>
            </a:r>
          </a:p>
          <a:p>
            <a:pPr marL="0" marR="0">
              <a:lnSpc>
                <a:spcPts val="1568"/>
              </a:lnSpc>
              <a:spcBef>
                <a:spcPts val="3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ꢍꢑꢄ ꢃꢅسنتع و ، هاꢐꢂتعر ةꢂꢐꢂك و هاꢆꢄأنو</a:t>
            </a:r>
            <a:r>
              <a:rPr sz="1400" spc="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و</a:t>
            </a:r>
            <a:r>
              <a:rPr sz="1400" spc="-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ꢈꢄرꢂلمتغꢄ يꢌ</a:t>
            </a:r>
            <a:r>
              <a:rPr sz="1400" spc="2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ꢉمꢂمꢇت</a:t>
            </a:r>
            <a:r>
              <a:rPr sz="1400" spc="14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ꢏلذꢄ و لسابقꢄ ꢎلمثاꢄ</a:t>
            </a:r>
            <a:r>
              <a:rPr sz="1400" spc="-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ꢃسنستخد ما مناꢅتع</a:t>
            </a:r>
          </a:p>
          <a:p>
            <a:pPr marL="2101926" marR="0">
              <a:lnSpc>
                <a:spcPts val="1783"/>
              </a:lnSpc>
              <a:spcBef>
                <a:spcPts val="235"/>
              </a:spcBef>
              <a:spcAft>
                <a:spcPct val="0"/>
              </a:spcAft>
            </a:pPr>
            <a:r>
              <a:rPr sz="1600" spc="-12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ꢉمꢂمꢇت</a:t>
            </a:r>
            <a:r>
              <a:rPr sz="1400" spc="15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ꢏلذꢄ و لسابقꢄ ꢎلمثاꢄ</a:t>
            </a:r>
            <a:r>
              <a:rPr sz="1400" spc="-10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ꢃسنستخد</a:t>
            </a:r>
            <a:r>
              <a:rPr sz="1400" spc="-43">
                <a:solidFill>
                  <a:srgbClr val="000000"/>
                </a:solidFill>
                <a:latin typeface="KVOQPD+Arial"/>
                <a:cs typeface="KVOQPD+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400">
                <a:solidFill>
                  <a:srgbClr val="000000"/>
                </a:solidFill>
                <a:latin typeface="KVOQPD+Arial"/>
                <a:cs typeface="KVOQPD+Arial"/>
              </a:rPr>
              <a:t>لكودꢄ ꢎخꢄد مهاꢄستخدꢄ ةꢂꢐꢂك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2048891"/>
            <a:ext cx="6193790" cy="70408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33751" y="1676550"/>
            <a:ext cx="4609915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لتاليꢁ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code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نكتب</a:t>
            </a:r>
            <a:r>
              <a:rPr sz="1400" spc="2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و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Button1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ب ꢀلخاصꢁ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Codes</a:t>
            </a:r>
            <a:r>
              <a:rPr sz="1400" spc="-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نافذة إلى سنذهب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63741" y="3288156"/>
            <a:ext cx="31623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6312" y="3647463"/>
            <a:ext cx="6919452" cy="73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هو ꢂꢁحتوꢆو</a:t>
            </a:r>
            <a:r>
              <a:rPr sz="1400" spc="35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String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نصى</a:t>
            </a:r>
            <a:r>
              <a:rPr sz="1400" spc="18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رꢅتغꢆ</a:t>
            </a:r>
            <a:r>
              <a:rPr sz="1400" spc="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firstTextBox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ꢃꢆسꢁ و ꢇوꢈꢁ رꢅتغꢆلꢁ ꢄꢅتعر</a:t>
            </a:r>
            <a:r>
              <a:rPr sz="1400" spc="14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تم ꢃأن سنجد لسطورꢁ ꢂهذ في</a:t>
            </a:r>
          </a:p>
          <a:p>
            <a:pPr marL="3496640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TextBox1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لعنصرꢁ في</a:t>
            </a:r>
            <a:r>
              <a:rPr sz="1400" spc="-11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كتوبꢆلꢁ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1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ꢉلنꢁ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7208" y="4273827"/>
            <a:ext cx="6562363" cy="73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ꢉلنꢁ</a:t>
            </a:r>
            <a:r>
              <a:rPr sz="1400" spc="-52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هو ꢂꢁحتوꢆ و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String</a:t>
            </a:r>
            <a:r>
              <a:rPr sz="14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نصى رꢅتغꢆك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secondTextBox</a:t>
            </a:r>
            <a:r>
              <a:rPr sz="1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ꢃꢆسꢁ و لثانيꢁ رꢅتغꢆلꢁ ꢄꢅتعر</a:t>
            </a:r>
            <a:r>
              <a:rPr sz="1400" spc="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تم ضاꢅأ و</a:t>
            </a:r>
          </a:p>
          <a:p>
            <a:pPr marL="3037916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TextBox2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لعنصرꢁ في</a:t>
            </a:r>
            <a:r>
              <a:rPr sz="1400" spc="11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كتوبꢆلꢁ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كتوبꢆلꢁ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83457" y="4901715"/>
            <a:ext cx="3519177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ꢃꢋخꢁد ꢉلنꢁ</a:t>
            </a:r>
            <a:r>
              <a:rPr sz="1400" spc="-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رꢊظꢅل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Label1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لعنصرꢁ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code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تم</a:t>
            </a:r>
            <a:r>
              <a:rPr sz="1400" spc="18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و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40786" y="5278143"/>
            <a:ext cx="4717448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Textbox1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في كتوبꢆلꢁ ꢉلنꢁ</a:t>
            </a:r>
            <a:r>
              <a:rPr sz="1400" spc="-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هو</a:t>
            </a:r>
            <a:r>
              <a:rPr sz="1400" spc="18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و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firstTextBox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رꢅتغꢆلꢁ ꢃꢅحتوꢅ اꢆ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07846" y="5656833"/>
            <a:ext cx="6308744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رꢅتغꢆلꢁ</a:t>
            </a:r>
            <a:r>
              <a:rPr sz="1400" spc="-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ꢃꢅحتوꢅ</a:t>
            </a:r>
            <a:r>
              <a:rPr sz="1400" spc="18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اꢆ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1400" spc="3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400" spc="-1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ꢀسافꢆلꢁ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ꢉꢅلتنصꢁ تيꢆꢌꢍ</a:t>
            </a:r>
            <a:r>
              <a:rPr sz="1400" spc="15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ꢎꢅꢏ كتوبꢆ هو اꢆ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&amp;(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ꢀꢆꢌꢍ ꢃꢋثꢆت اꢆ هو</a:t>
            </a:r>
            <a:r>
              <a:rPr sz="1400" spc="18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و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+ 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27521" y="5889521"/>
            <a:ext cx="1283874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secondTExtBo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03452" y="6341363"/>
            <a:ext cx="789770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ضغطꢁ</a:t>
            </a:r>
            <a:r>
              <a:rPr sz="1400" spc="-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أو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33042" y="6333005"/>
            <a:ext cx="5350195" cy="73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ىꢋꢍꢈꢁ في ꢑꢁدوꢈꢁ صندوق في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Debug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ىꢋꢍ ضغطꢁ</a:t>
            </a:r>
            <a:r>
              <a:rPr sz="1400" spc="-10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قꢏلساꢁ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code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ꢎꢆ</a:t>
            </a:r>
            <a:r>
              <a:rPr sz="1400" spc="11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ꢄدꢊلꢁ مꢊꢐل</a:t>
            </a:r>
          </a:p>
          <a:p>
            <a:pPr marL="3126358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كالتالي</a:t>
            </a:r>
            <a:r>
              <a:rPr sz="1400" spc="11">
                <a:solidFill>
                  <a:srgbClr val="000000"/>
                </a:solidFill>
                <a:latin typeface="TPCEPR+Arial"/>
                <a:cs typeface="TPCEPR+Arial"/>
              </a:rPr>
              <a:t> </a:t>
            </a:r>
            <a:r>
              <a:rPr sz="1400">
                <a:solidFill>
                  <a:srgbClr val="000000"/>
                </a:solidFill>
                <a:latin typeface="TPCEPR+Arial"/>
                <a:cs typeface="TPCEPR+Arial"/>
              </a:rPr>
              <a:t>ꢒꢆرناꢏلꢁ رꢊظꢅل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F5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2563" y="1744218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94714" y="3157981"/>
            <a:ext cx="5772784" cy="630770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25189" y="1323027"/>
            <a:ext cx="2105528" cy="86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ct val="0"/>
              </a:spcBef>
              <a:spcAft>
                <a:spcPct val="0"/>
              </a:spcAft>
            </a:pPr>
            <a:r>
              <a:rPr sz="2600" spc="20">
                <a:solidFill>
                  <a:srgbClr val="17365D"/>
                </a:solidFill>
                <a:latin typeface="QUSOOO+Times New Roman"/>
                <a:cs typeface="QUSOOO+Times New Roman"/>
              </a:rPr>
              <a:t>ارꢀوالتك</a:t>
            </a:r>
            <a:r>
              <a:rPr sz="2600" spc="23">
                <a:solidFill>
                  <a:srgbClr val="17365D"/>
                </a:solidFill>
                <a:latin typeface="QUSOOO+Times New Roman"/>
                <a:cs typeface="QUSOOO+Times New Roman"/>
              </a:rPr>
              <a:t> </a:t>
            </a:r>
            <a:r>
              <a:rPr sz="2600" spc="25">
                <a:solidFill>
                  <a:srgbClr val="17365D"/>
                </a:solidFill>
                <a:latin typeface="QUSOOO+Times New Roman"/>
                <a:cs typeface="QUSOOO+Times New Roman"/>
              </a:rPr>
              <a:t>ꢁالجم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3492" y="1946298"/>
            <a:ext cx="6577694" cy="73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في</a:t>
            </a:r>
            <a:r>
              <a:rPr sz="1400" spc="11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ꢄنꢂꢇ</a:t>
            </a:r>
            <a:r>
              <a:rPr sz="1400" spc="-11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دꢆف ،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  <a:r>
              <a:rPr sz="14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ꢅا ىꢂꢃ ةꢂأمث نوضحꢀف ، الكود</a:t>
            </a:r>
            <a:r>
              <a:rPr sz="1400" spc="-10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ءꢄبن</a:t>
            </a:r>
            <a:r>
              <a:rPr sz="1400" spc="15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ةꢁꢂمꢃ</a:t>
            </a:r>
            <a:r>
              <a:rPr sz="1400" spc="14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في أكثر نتعمقꢀ</a:t>
            </a:r>
            <a:r>
              <a:rPr sz="1400" spc="11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الدرس هذا في</a:t>
            </a:r>
          </a:p>
          <a:p>
            <a:pPr marL="1522806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.ꢊꢄꢋꢁتصر أو</a:t>
            </a:r>
            <a:r>
              <a:rPr sz="1400" spc="-14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ꢊداꢄإف ꢉإ</a:t>
            </a:r>
            <a:r>
              <a:rPr sz="1400" spc="-12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هي ꢄم ꢅالجم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  <a:r>
              <a:rPr sz="14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ꢅا ꢈأ بقꢄꢀال الدرس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57066" y="2576448"/>
            <a:ext cx="3893540" cy="1598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6675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-:ꢅالجم ꢌانوا</a:t>
            </a:r>
          </a:p>
          <a:p>
            <a:pPr marL="474217" marR="0">
              <a:lnSpc>
                <a:spcPts val="1713"/>
              </a:lnSpc>
              <a:spcBef>
                <a:spcPts val="120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.ةꢁالتشعب ꢅالجم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Branching Statements</a:t>
            </a:r>
            <a:r>
              <a:rPr sz="1400" spc="3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.1</a:t>
            </a:r>
          </a:p>
          <a:p>
            <a:pPr marL="0" marR="0">
              <a:lnSpc>
                <a:spcPts val="1713"/>
              </a:lnSpc>
              <a:spcBef>
                <a:spcPts val="126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.ةꢁالتكرار ةꢁꢆꢂꢋال ꢅالجم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Recursion</a:t>
            </a:r>
            <a:r>
              <a:rPr sz="1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  <a:r>
              <a:rPr sz="1400" spc="3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.2</a:t>
            </a:r>
          </a:p>
          <a:p>
            <a:pPr marL="1013714" marR="0">
              <a:lnSpc>
                <a:spcPts val="1713"/>
              </a:lnSpc>
              <a:spcBef>
                <a:spcPts val="1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.ꢎتوꢋالم ꢍمتعدد ꢊراꢁمتغ</a:t>
            </a:r>
            <a:r>
              <a:rPr sz="1400" spc="10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Arrays</a:t>
            </a:r>
            <a:r>
              <a:rPr sz="1400" spc="3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MGUBJI+Arial"/>
                <a:cs typeface="MGUBJI+Arial"/>
              </a:rPr>
              <a:t>.3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50617" y="6180605"/>
            <a:ext cx="5394434" cy="5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MGUBJI+Arial"/>
                <a:cs typeface="MGUBJI+Arial"/>
              </a:rPr>
              <a:t>:ليꢄالت ꢒꢁالتصم ءꢄنشꢓب ꢒꢇ. ليꢄالت ꢑالشر</a:t>
            </a:r>
            <a:r>
              <a:rPr sz="1600" spc="20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600">
                <a:solidFill>
                  <a:srgbClr val="000000"/>
                </a:solidFill>
                <a:latin typeface="MGUBJI+Arial"/>
                <a:cs typeface="MGUBJI+Arial"/>
              </a:rPr>
              <a:t>ꢐبꢄت ꢅالجم</a:t>
            </a:r>
            <a:r>
              <a:rPr sz="1600" spc="14">
                <a:solidFill>
                  <a:srgbClr val="000000"/>
                </a:solidFill>
                <a:latin typeface="MGUBJI+Arial"/>
                <a:cs typeface="MGUBJI+Arial"/>
              </a:rPr>
              <a:t> </a:t>
            </a:r>
            <a:r>
              <a:rPr sz="1600">
                <a:solidFill>
                  <a:srgbClr val="000000"/>
                </a:solidFill>
                <a:latin typeface="MGUBJI+Arial"/>
                <a:cs typeface="MGUBJI+Arial"/>
              </a:rPr>
              <a:t>ꢏهذ ꢈꢃ دꢁالمز لمعرفة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153</Paragraphs>
  <Slides>5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Theme Office</vt:lpstr>
      <vt:lpstr>Slide 1</vt:lpstr>
      <vt:lpstr>Slide 2</vt:lpstr>
      <vt:lpstr>Slide 3</vt:lpstr>
      <vt:lpstr>Slide 4</vt:lpstr>
      <vt:lpstr>Slide 5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2019-11-06T07:08:31Z</dcterms:modified>
</cp:coreProperties>
</file>